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21599525" cy="30600650"/>
  <p:notesSz cx="6858000" cy="9144000"/>
  <p:defaultTextStyle>
    <a:defPPr>
      <a:defRPr lang="nb-NO"/>
    </a:defPPr>
    <a:lvl1pPr marL="0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1pPr>
    <a:lvl2pPr marL="1670318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2pPr>
    <a:lvl3pPr marL="3340636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3pPr>
    <a:lvl4pPr marL="5010954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4pPr>
    <a:lvl5pPr marL="6681272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5pPr>
    <a:lvl6pPr marL="8351590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6pPr>
    <a:lvl7pPr marL="10021909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7pPr>
    <a:lvl8pPr marL="11692227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8pPr>
    <a:lvl9pPr marL="13362548" algn="l" defTabSz="1670318" rtl="0" eaLnBrk="1" latinLnBrk="0" hangingPunct="1">
      <a:defRPr sz="65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38" userDrawn="1">
          <p15:clr>
            <a:srgbClr val="A4A3A4"/>
          </p15:clr>
        </p15:guide>
        <p15:guide id="2" pos="68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E2CB"/>
    <a:srgbClr val="C8C2BE"/>
    <a:srgbClr val="A396A3"/>
    <a:srgbClr val="D7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3780"/>
  </p:normalViewPr>
  <p:slideViewPr>
    <p:cSldViewPr snapToGrid="0" snapToObjects="1">
      <p:cViewPr>
        <p:scale>
          <a:sx n="25" d="100"/>
          <a:sy n="25" d="100"/>
        </p:scale>
        <p:origin x="5624" y="1448"/>
      </p:cViewPr>
      <p:guideLst>
        <p:guide orient="horz" pos="9638"/>
        <p:guide pos="68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65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5ACB-6D39-BD4E-B219-F3F80F4D5658}" type="datetimeFigureOut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25.09.2023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D036-F3E9-EE46-9B35-EC7759C2F543}" type="slidenum">
              <a:rPr lang="nb-NO" smtClean="0">
                <a:latin typeface="Source Sans Pro" charset="0"/>
                <a:ea typeface="Source Sans Pro" charset="0"/>
                <a:cs typeface="Source Sans Pro" charset="0"/>
              </a:rPr>
              <a:t>‹#›</a:t>
            </a:fld>
            <a:endParaRPr lang="nb-NO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69444867-3A3C-8F4F-AA72-C1B9EB729F72}" type="datetimeFigureOut">
              <a:rPr lang="nb-NO" smtClean="0"/>
              <a:pPr/>
              <a:t>25.09.2023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685800"/>
            <a:ext cx="2419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45C457E-F630-C147-B67D-734B6B1CD9D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3081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670318" rtl="0" eaLnBrk="1" latinLnBrk="0" hangingPunct="1">
      <a:defRPr sz="4384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1pPr>
    <a:lvl2pPr marL="1670318" algn="l" defTabSz="1670318" rtl="0" eaLnBrk="1" latinLnBrk="0" hangingPunct="1">
      <a:defRPr sz="4384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2pPr>
    <a:lvl3pPr marL="3340636" algn="l" defTabSz="1670318" rtl="0" eaLnBrk="1" latinLnBrk="0" hangingPunct="1">
      <a:defRPr sz="4384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3pPr>
    <a:lvl4pPr marL="5010954" algn="l" defTabSz="1670318" rtl="0" eaLnBrk="1" latinLnBrk="0" hangingPunct="1">
      <a:defRPr sz="4384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4pPr>
    <a:lvl5pPr marL="6681272" algn="l" defTabSz="1670318" rtl="0" eaLnBrk="1" latinLnBrk="0" hangingPunct="1">
      <a:defRPr sz="4384" kern="1200">
        <a:solidFill>
          <a:schemeClr val="tx1"/>
        </a:solidFill>
        <a:latin typeface="Source Sans Pro" charset="0"/>
        <a:ea typeface="Source Sans Pro" charset="0"/>
        <a:cs typeface="Source Sans Pro" charset="0"/>
      </a:defRPr>
    </a:lvl5pPr>
    <a:lvl6pPr marL="8351590" algn="l" defTabSz="1670318" rtl="0" eaLnBrk="1" latinLnBrk="0" hangingPunct="1">
      <a:defRPr sz="4384" kern="1200">
        <a:solidFill>
          <a:schemeClr val="tx1"/>
        </a:solidFill>
        <a:latin typeface="+mn-lt"/>
        <a:ea typeface="+mn-ea"/>
        <a:cs typeface="+mn-cs"/>
      </a:defRPr>
    </a:lvl6pPr>
    <a:lvl7pPr marL="10021909" algn="l" defTabSz="1670318" rtl="0" eaLnBrk="1" latinLnBrk="0" hangingPunct="1">
      <a:defRPr sz="4384" kern="1200">
        <a:solidFill>
          <a:schemeClr val="tx1"/>
        </a:solidFill>
        <a:latin typeface="+mn-lt"/>
        <a:ea typeface="+mn-ea"/>
        <a:cs typeface="+mn-cs"/>
      </a:defRPr>
    </a:lvl7pPr>
    <a:lvl8pPr marL="11692227" algn="l" defTabSz="1670318" rtl="0" eaLnBrk="1" latinLnBrk="0" hangingPunct="1">
      <a:defRPr sz="4384" kern="1200">
        <a:solidFill>
          <a:schemeClr val="tx1"/>
        </a:solidFill>
        <a:latin typeface="+mn-lt"/>
        <a:ea typeface="+mn-ea"/>
        <a:cs typeface="+mn-cs"/>
      </a:defRPr>
    </a:lvl8pPr>
    <a:lvl9pPr marL="13362548" algn="l" defTabSz="1670318" rtl="0" eaLnBrk="1" latinLnBrk="0" hangingPunct="1">
      <a:defRPr sz="43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457E-F630-C147-B67D-734B6B1CD9DE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799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1350963"/>
            <a:ext cx="12944846" cy="1030730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6000"/>
            </a:lvl1pPr>
          </a:lstStyle>
          <a:p>
            <a:pPr lvl="0"/>
            <a:r>
              <a:rPr lang="nb-NO"/>
              <a:t>OVERSKRIFT</a:t>
            </a:r>
            <a:endParaRPr lang="nb-NO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33944" y="3741862"/>
            <a:ext cx="19485602" cy="826590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3200" baseline="0"/>
            </a:lvl1pPr>
          </a:lstStyle>
          <a:p>
            <a:pPr lvl="0"/>
            <a:r>
              <a:rPr lang="nb-NO" dirty="0"/>
              <a:t>Deltager1 avdeling, deltager2 avdeling osv..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79500" y="5526088"/>
            <a:ext cx="19440046" cy="4651375"/>
          </a:xfrm>
          <a:prstGeom prst="rect">
            <a:avLst/>
          </a:prstGeom>
        </p:spPr>
        <p:txBody>
          <a:bodyPr/>
          <a:lstStyle>
            <a:lvl1pPr>
              <a:defRPr sz="5400" baseline="0"/>
            </a:lvl1pPr>
          </a:lstStyle>
          <a:p>
            <a:pPr marL="342872" marR="0" lvl="0" indent="-342872" algn="l" defTabSz="4571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nb-NO" dirty="0"/>
              <a:t>Bakgrunn </a:t>
            </a:r>
          </a:p>
          <a:p>
            <a:pPr marL="342872" marR="0" lvl="0" indent="-342872" algn="l" defTabSz="4571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nb-NO" dirty="0"/>
              <a:t>Her kan hele posteren bygges opp med tabeller, grafikk osv..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79499" y="2620236"/>
            <a:ext cx="14505057" cy="883083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6000"/>
            </a:lvl1pPr>
          </a:lstStyle>
          <a:p>
            <a:pPr lvl="0"/>
            <a:r>
              <a:rPr lang="nb-NO" sz="4800" dirty="0"/>
              <a:t>Undertittel</a:t>
            </a:r>
            <a:endParaRPr lang="nb-NO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15"/>
          </p:nvPr>
        </p:nvSpPr>
        <p:spPr>
          <a:xfrm>
            <a:off x="1079500" y="11091863"/>
            <a:ext cx="9018657" cy="5287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56" name="Content Placeholder 53"/>
          <p:cNvSpPr>
            <a:spLocks noGrp="1"/>
          </p:cNvSpPr>
          <p:nvPr>
            <p:ph sz="quarter" idx="16"/>
          </p:nvPr>
        </p:nvSpPr>
        <p:spPr>
          <a:xfrm>
            <a:off x="11441490" y="11079681"/>
            <a:ext cx="9018657" cy="5287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57" name="Content Placeholder 53"/>
          <p:cNvSpPr>
            <a:spLocks noGrp="1"/>
          </p:cNvSpPr>
          <p:nvPr>
            <p:ph sz="quarter" idx="17"/>
          </p:nvPr>
        </p:nvSpPr>
        <p:spPr>
          <a:xfrm>
            <a:off x="1079500" y="17178228"/>
            <a:ext cx="9018657" cy="5287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58" name="Content Placeholder 53"/>
          <p:cNvSpPr>
            <a:spLocks noGrp="1"/>
          </p:cNvSpPr>
          <p:nvPr>
            <p:ph sz="quarter" idx="18"/>
          </p:nvPr>
        </p:nvSpPr>
        <p:spPr>
          <a:xfrm>
            <a:off x="11361976" y="17185187"/>
            <a:ext cx="9157570" cy="5287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70378" y="970432"/>
            <a:ext cx="6739890" cy="1564320"/>
          </a:xfrm>
          <a:prstGeom prst="rect">
            <a:avLst/>
          </a:prstGeom>
        </p:spPr>
      </p:pic>
      <p:pic>
        <p:nvPicPr>
          <p:cNvPr id="14" name="Bilde 3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0"/>
          <a:stretch/>
        </p:blipFill>
        <p:spPr bwMode="auto">
          <a:xfrm>
            <a:off x="-1" y="20755665"/>
            <a:ext cx="21599525" cy="981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29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457163" rtl="0" eaLnBrk="1" latinLnBrk="0" hangingPunct="1">
        <a:spcBef>
          <a:spcPct val="0"/>
        </a:spcBef>
        <a:buNone/>
        <a:defRPr sz="5400" kern="1200" baseline="0">
          <a:solidFill>
            <a:schemeClr val="tx1"/>
          </a:solidFill>
          <a:latin typeface="Source Sans Pro"/>
          <a:ea typeface="+mj-ea"/>
          <a:cs typeface="+mj-cs"/>
        </a:defRPr>
      </a:lvl1pPr>
    </p:titleStyle>
    <p:bodyStyle>
      <a:lvl1pPr marL="342872" indent="-342872" algn="l" defTabSz="457163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400" kern="1200">
          <a:solidFill>
            <a:schemeClr val="tx1"/>
          </a:solidFill>
          <a:latin typeface="Source Sans Pro"/>
          <a:ea typeface="+mn-ea"/>
          <a:cs typeface="+mn-cs"/>
        </a:defRPr>
      </a:lvl1pPr>
      <a:lvl2pPr marL="742890" indent="-285727" algn="l" defTabSz="457163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000" kern="1200">
          <a:solidFill>
            <a:schemeClr val="tx1"/>
          </a:solidFill>
          <a:latin typeface="Source Sans Pro"/>
          <a:ea typeface="+mn-ea"/>
          <a:cs typeface="+mn-cs"/>
        </a:defRPr>
      </a:lvl2pPr>
      <a:lvl3pPr marL="1142908" indent="-228582" algn="l" defTabSz="457163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00" kern="1200">
          <a:solidFill>
            <a:schemeClr val="tx1"/>
          </a:solidFill>
          <a:latin typeface="Source Sans Pro"/>
          <a:ea typeface="+mn-ea"/>
          <a:cs typeface="+mn-cs"/>
        </a:defRPr>
      </a:lvl3pPr>
      <a:lvl4pPr marL="1600071" indent="-228582" algn="l" defTabSz="457163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1"/>
          </a:solidFill>
          <a:latin typeface="Source Sans Pro"/>
          <a:ea typeface="+mn-ea"/>
          <a:cs typeface="+mn-cs"/>
        </a:defRPr>
      </a:lvl4pPr>
      <a:lvl5pPr marL="2057234" indent="-228582" algn="l" defTabSz="457163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400" kern="1200">
          <a:solidFill>
            <a:schemeClr val="tx1"/>
          </a:solidFill>
          <a:latin typeface="Source Sans Pro"/>
          <a:ea typeface="+mn-ea"/>
          <a:cs typeface="+mn-cs"/>
        </a:defRPr>
      </a:lvl5pPr>
      <a:lvl6pPr marL="2514397" indent="-228582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0" indent="-228582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3" indent="-228582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6" indent="-228582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6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9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2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5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8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2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5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tiff"/><Relationship Id="rId26" Type="http://schemas.openxmlformats.org/officeDocument/2006/relationships/image" Target="../media/image27.emf"/><Relationship Id="rId3" Type="http://schemas.openxmlformats.org/officeDocument/2006/relationships/image" Target="../media/image4.png"/><Relationship Id="rId21" Type="http://schemas.openxmlformats.org/officeDocument/2006/relationships/image" Target="../media/image22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17" Type="http://schemas.openxmlformats.org/officeDocument/2006/relationships/image" Target="../media/image18.emf"/><Relationship Id="rId25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emf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emf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emf"/><Relationship Id="rId28" Type="http://schemas.openxmlformats.org/officeDocument/2006/relationships/hyperlink" Target="https://s4nyam.github.io/evolenia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20.tiff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emf"/><Relationship Id="rId27" Type="http://schemas.openxmlformats.org/officeDocument/2006/relationships/hyperlink" Target="s4nyam.github.io/evoleni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079499" y="1336858"/>
            <a:ext cx="13161593" cy="1361987"/>
          </a:xfrm>
        </p:spPr>
        <p:txBody>
          <a:bodyPr/>
          <a:lstStyle/>
          <a:p>
            <a:r>
              <a:rPr lang="en-US" dirty="0"/>
              <a:t>Capturing Emerging Complexity in Lenia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79499" y="2912170"/>
            <a:ext cx="13550901" cy="519832"/>
          </a:xfrm>
        </p:spPr>
        <p:txBody>
          <a:bodyPr/>
          <a:lstStyle/>
          <a:p>
            <a:r>
              <a:rPr lang="nb-NO" dirty="0"/>
              <a:t>Sanyam Jain, </a:t>
            </a:r>
            <a:r>
              <a:rPr lang="nb-NO" dirty="0" err="1"/>
              <a:t>Aarati</a:t>
            </a:r>
            <a:r>
              <a:rPr lang="nb-NO" dirty="0"/>
              <a:t> </a:t>
            </a:r>
            <a:r>
              <a:rPr lang="nb-NO" dirty="0" err="1"/>
              <a:t>Shrestha</a:t>
            </a:r>
            <a:r>
              <a:rPr lang="nb-NO" dirty="0"/>
              <a:t> and Stefano Nichele | HiØ, Halden Norway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AD8F5-1D13-2FA9-4F61-94E6460C8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47649" y="3738705"/>
            <a:ext cx="6696151" cy="718899"/>
          </a:xfrm>
          <a:solidFill>
            <a:srgbClr val="A2E2CB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(1)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2A0BF19-33D1-6BA4-7CFF-9C6DC3F7C148}"/>
              </a:ext>
            </a:extLst>
          </p:cNvPr>
          <p:cNvSpPr txBox="1">
            <a:spLocks/>
          </p:cNvSpPr>
          <p:nvPr/>
        </p:nvSpPr>
        <p:spPr>
          <a:xfrm>
            <a:off x="14455960" y="3738761"/>
            <a:ext cx="6063586" cy="718843"/>
          </a:xfrm>
          <a:prstGeom prst="rect">
            <a:avLst/>
          </a:prstGeom>
          <a:solidFill>
            <a:srgbClr val="A2E2CB"/>
          </a:solidFill>
          <a:ln>
            <a:solidFill>
              <a:schemeClr val="bg1"/>
            </a:solidFill>
          </a:ln>
        </p:spPr>
        <p:txBody>
          <a:bodyPr/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5400" kern="1200" baseline="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(2)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E40580E-FCFA-F4FC-5BA6-EE24768CCE91}"/>
              </a:ext>
            </a:extLst>
          </p:cNvPr>
          <p:cNvSpPr txBox="1">
            <a:spLocks/>
          </p:cNvSpPr>
          <p:nvPr/>
        </p:nvSpPr>
        <p:spPr>
          <a:xfrm>
            <a:off x="1094748" y="13058900"/>
            <a:ext cx="19293222" cy="778948"/>
          </a:xfrm>
          <a:prstGeom prst="rect">
            <a:avLst/>
          </a:prstGeom>
          <a:solidFill>
            <a:srgbClr val="A2E2CB"/>
          </a:solidFill>
          <a:ln>
            <a:solidFill>
              <a:schemeClr val="bg1"/>
            </a:solidFill>
          </a:ln>
        </p:spPr>
        <p:txBody>
          <a:bodyPr/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5400" kern="1200" baseline="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Methods in Evolutionary Lenia :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AE and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AEVoT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CEC5314-043E-5064-EE22-5FFBE78A2BCC}"/>
              </a:ext>
            </a:extLst>
          </p:cNvPr>
          <p:cNvSpPr txBox="1">
            <a:spLocks/>
          </p:cNvSpPr>
          <p:nvPr/>
        </p:nvSpPr>
        <p:spPr>
          <a:xfrm>
            <a:off x="1226313" y="25415532"/>
            <a:ext cx="19293224" cy="71883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5400" kern="1200" baseline="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B4ABDD-E7BF-1545-8CC3-E0FE7B0DC559}"/>
              </a:ext>
            </a:extLst>
          </p:cNvPr>
          <p:cNvCxnSpPr>
            <a:cxnSpLocks/>
          </p:cNvCxnSpPr>
          <p:nvPr/>
        </p:nvCxnSpPr>
        <p:spPr>
          <a:xfrm>
            <a:off x="1153147" y="2820473"/>
            <a:ext cx="161666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218067-D6F6-9D15-9D20-20F2DA1D794B}"/>
              </a:ext>
            </a:extLst>
          </p:cNvPr>
          <p:cNvCxnSpPr>
            <a:cxnSpLocks/>
          </p:cNvCxnSpPr>
          <p:nvPr/>
        </p:nvCxnSpPr>
        <p:spPr>
          <a:xfrm flipV="1">
            <a:off x="1153147" y="3539535"/>
            <a:ext cx="16166665" cy="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BD6B7-9130-9B8A-144B-53FCBCC7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7978920" y="2089835"/>
            <a:ext cx="2240476" cy="150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74CB8F-D6DF-64E9-A770-D28E92AB1674}"/>
              </a:ext>
            </a:extLst>
          </p:cNvPr>
          <p:cNvSpPr txBox="1"/>
          <p:nvPr/>
        </p:nvSpPr>
        <p:spPr>
          <a:xfrm>
            <a:off x="7341376" y="4643781"/>
            <a:ext cx="297526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Lenia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70EF28-9C0D-57CD-EADA-437F88D625AB}"/>
              </a:ext>
            </a:extLst>
          </p:cNvPr>
          <p:cNvSpPr txBox="1"/>
          <p:nvPr/>
        </p:nvSpPr>
        <p:spPr>
          <a:xfrm>
            <a:off x="7136844" y="5123644"/>
            <a:ext cx="4329502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Lenia is an artificial life where simple rules can give rise to complex behavior in a digital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Lenia differs from traditional CA in that its cells are not limited to discrete states like ”on” or ”off”. Instead, each cell can take on a continuous range of values, which allows for more fluid and organic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6405D61-0C3D-8B18-1743-E89FE50FB452}"/>
              </a:ext>
            </a:extLst>
          </p:cNvPr>
          <p:cNvCxnSpPr>
            <a:cxnSpLocks/>
          </p:cNvCxnSpPr>
          <p:nvPr/>
        </p:nvCxnSpPr>
        <p:spPr>
          <a:xfrm flipV="1">
            <a:off x="14241092" y="4504345"/>
            <a:ext cx="0" cy="54268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46DEF84-196E-1FAD-6BEC-9BB906794F51}"/>
              </a:ext>
            </a:extLst>
          </p:cNvPr>
          <p:cNvSpPr txBox="1"/>
          <p:nvPr/>
        </p:nvSpPr>
        <p:spPr>
          <a:xfrm>
            <a:off x="1226312" y="26556341"/>
            <a:ext cx="19293221" cy="193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5575" indent="-155575" algn="just">
              <a:spcAft>
                <a:spcPts val="300"/>
              </a:spcAft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[1] 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K. O. Stanley, J. Lehman, and L. Soros, “Open-endedness: The last grand challenge you’ve never heard of,” While open-endedness could be a force for discovering intelligence, it could also be a component of AI itself, 2017.</a:t>
            </a:r>
          </a:p>
          <a:p>
            <a:pPr marL="155575" indent="-155575" algn="just">
              <a:spcAft>
                <a:spcPts val="300"/>
              </a:spcAft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[2] 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K. Gregor and F. </a:t>
            </a:r>
            <a:r>
              <a:rPr lang="en-US" sz="140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Besse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, “Self-organizing intelligent matter: A blueprint for an ai generating algorithm,” </a:t>
            </a:r>
            <a:r>
              <a:rPr lang="en-US" sz="140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arXiv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preprint arXiv:2101.07627, 2021.</a:t>
            </a:r>
          </a:p>
          <a:p>
            <a:pPr marL="155575" indent="-155575" algn="just">
              <a:spcAft>
                <a:spcPts val="300"/>
              </a:spcAft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[3] 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Chan, B. "Lenia: Biology of Artificial Life." </a:t>
            </a:r>
            <a:r>
              <a:rPr lang="en-US" sz="140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Complex Systems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 28.3 (2019).</a:t>
            </a:r>
            <a:endParaRPr lang="en-NO" sz="1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155575" indent="-155575" algn="just"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[5] </a:t>
            </a:r>
            <a:r>
              <a:rPr lang="en-US" sz="140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Mordvintsev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, A., et al. "Growing neural cellular automata." </a:t>
            </a:r>
            <a:r>
              <a:rPr lang="en-US" sz="140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Distill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 5.2 (2020): e23.</a:t>
            </a:r>
            <a:endParaRPr lang="en-NO" sz="1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155575" indent="-155575" algn="just"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[6]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Variengien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, A., et al. "Towards self-organized control" </a:t>
            </a:r>
            <a:r>
              <a:rPr lang="en-US" sz="140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Innovations in Machine Intelligence (IMI), vol. 1, pp. 1-14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(2021).</a:t>
            </a:r>
            <a:endParaRPr lang="en-NO" sz="1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155575" indent="-155575" algn="just"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[7] Gregor, K., et al. “Self-organizing intelligent matter: A blueprint for an ai generating algorithm”. </a:t>
            </a:r>
            <a:r>
              <a:rPr lang="en-US" sz="1400" i="1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arXiv</a:t>
            </a:r>
            <a:r>
              <a:rPr lang="en-US" sz="140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preprint arXiv:2101.07627 </a:t>
            </a: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(2021).</a:t>
            </a:r>
            <a:endParaRPr lang="en-NO" sz="1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155575" indent="-155575" algn="just"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[8] 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Chan, B. "Lenia and Expanded Universe." </a:t>
            </a:r>
            <a:r>
              <a:rPr lang="en-US" sz="140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ALIFE 2020: The 2020 Conference on Artificial Life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. MIT Press, 2020.</a:t>
            </a:r>
            <a:endParaRPr lang="en-NO" sz="1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155575" indent="-155575" algn="just">
              <a:tabLst>
                <a:tab pos="1257300" algn="l"/>
              </a:tabLst>
            </a:pPr>
            <a:r>
              <a:rPr lang="en-US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[9] 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Cisneros, H., et al. "Visualizing computation in large-scale cellular automata." </a:t>
            </a:r>
            <a:r>
              <a:rPr lang="en-US" sz="140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ALIFE 2020 proceedings</a:t>
            </a:r>
            <a:r>
              <a:rPr lang="en-US" sz="1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. MIT Press, (2020).</a:t>
            </a:r>
            <a:endParaRPr lang="en-NO" sz="1400" dirty="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062EE9-9353-0E32-D1E8-127EA7B94B6D}"/>
              </a:ext>
            </a:extLst>
          </p:cNvPr>
          <p:cNvCxnSpPr/>
          <p:nvPr/>
        </p:nvCxnSpPr>
        <p:spPr>
          <a:xfrm>
            <a:off x="1094749" y="12916887"/>
            <a:ext cx="192932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FCA1B-4581-4705-F09F-FAB738F4750F}"/>
              </a:ext>
            </a:extLst>
          </p:cNvPr>
          <p:cNvCxnSpPr>
            <a:cxnSpLocks/>
          </p:cNvCxnSpPr>
          <p:nvPr/>
        </p:nvCxnSpPr>
        <p:spPr>
          <a:xfrm flipH="1" flipV="1">
            <a:off x="6995075" y="4506122"/>
            <a:ext cx="19049" cy="82573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DAFD4C8-D09A-CA6F-CC14-D016AE87A316}"/>
              </a:ext>
            </a:extLst>
          </p:cNvPr>
          <p:cNvSpPr txBox="1">
            <a:spLocks/>
          </p:cNvSpPr>
          <p:nvPr/>
        </p:nvSpPr>
        <p:spPr>
          <a:xfrm>
            <a:off x="1079499" y="3763944"/>
            <a:ext cx="5722768" cy="718899"/>
          </a:xfrm>
          <a:prstGeom prst="rect">
            <a:avLst/>
          </a:prstGeom>
          <a:solidFill>
            <a:srgbClr val="A2E2CB"/>
          </a:solidFill>
          <a:ln>
            <a:solidFill>
              <a:schemeClr val="bg1"/>
            </a:solidFill>
          </a:ln>
        </p:spPr>
        <p:txBody>
          <a:bodyPr/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5400" kern="1200" baseline="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7AACEF-461B-58AE-1079-433501685012}"/>
              </a:ext>
            </a:extLst>
          </p:cNvPr>
          <p:cNvSpPr txBox="1"/>
          <p:nvPr/>
        </p:nvSpPr>
        <p:spPr>
          <a:xfrm>
            <a:off x="1094749" y="4819943"/>
            <a:ext cx="4673562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Complexity, Evolution and AGI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D79331-8AFD-FCEC-27E6-9F093B6D014C}"/>
              </a:ext>
            </a:extLst>
          </p:cNvPr>
          <p:cNvSpPr txBox="1"/>
          <p:nvPr/>
        </p:nvSpPr>
        <p:spPr>
          <a:xfrm>
            <a:off x="1079499" y="5268568"/>
            <a:ext cx="432950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Open-Endedness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Auto AI vs AGI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AI Generating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Tools to study complex systems, computation, life and evolution.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Measuring long-term complex emerging behavior in Lenia is an open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How AI systems may become more open-ended, adaptive, and general, through the emergence of complex behaviors from simple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94CAC-F3F1-9DDA-54F0-C329184CB7F0}"/>
              </a:ext>
            </a:extLst>
          </p:cNvPr>
          <p:cNvSpPr txBox="1"/>
          <p:nvPr/>
        </p:nvSpPr>
        <p:spPr>
          <a:xfrm>
            <a:off x="5731041" y="11699485"/>
            <a:ext cx="116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🧬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47332-0CE5-B5C5-2BDC-F7C88B0843C7}"/>
              </a:ext>
            </a:extLst>
          </p:cNvPr>
          <p:cNvSpPr txBox="1"/>
          <p:nvPr/>
        </p:nvSpPr>
        <p:spPr>
          <a:xfrm>
            <a:off x="1079499" y="8224454"/>
            <a:ext cx="4673562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AI-Grand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91CBC-38A5-99DC-4318-9D3DE75B6107}"/>
              </a:ext>
            </a:extLst>
          </p:cNvPr>
          <p:cNvSpPr txBox="1"/>
          <p:nvPr/>
        </p:nvSpPr>
        <p:spPr>
          <a:xfrm>
            <a:off x="-672208" y="8845302"/>
            <a:ext cx="6796946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956068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</a:rPr>
              <a:t>Automated Discovery</a:t>
            </a:r>
            <a:r>
              <a:rPr lang="en-US" sz="1600" dirty="0"/>
              <a:t>: Novelty Search, Quality Diversity, Interactive EC for Morphogenesis</a:t>
            </a:r>
          </a:p>
          <a:p>
            <a:pPr marL="1956068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Emergent Agency</a:t>
            </a:r>
            <a:r>
              <a:rPr lang="en-US" sz="1600" dirty="0"/>
              <a:t>: Neural CA, Sensorimotor Lenia, Train creatures by backprop, avoid obstacles, eat energy</a:t>
            </a:r>
          </a:p>
          <a:p>
            <a:pPr marL="1956068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Swarm Cognition</a:t>
            </a:r>
            <a:r>
              <a:rPr lang="en-US" sz="1600" dirty="0"/>
              <a:t>: Evolve collective behaviors &amp; intelligence; Biological levels - organelles, cells, organisms, colonies/societies</a:t>
            </a:r>
          </a:p>
          <a:p>
            <a:pPr marL="1956068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Open Endedness</a:t>
            </a:r>
            <a:r>
              <a:rPr lang="en-US" sz="1600" dirty="0"/>
              <a:t>: Complexity, emergence of behavior, self-replication, movement etc.</a:t>
            </a:r>
          </a:p>
          <a:p>
            <a:pPr marL="1956068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Turing Completeness</a:t>
            </a:r>
            <a:r>
              <a:rPr lang="en-US" sz="1600" dirty="0"/>
              <a:t>: Can Lenia perform memory-based operations, logic gates etc.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13" descr="A white bird in a blue circle&#10;&#10;Description automatically generated">
            <a:extLst>
              <a:ext uri="{FF2B5EF4-FFF2-40B4-BE49-F238E27FC236}">
                <a16:creationId xmlns:a16="http://schemas.microsoft.com/office/drawing/2014/main" id="{990D6798-5D3E-40C3-AF30-64BBC7B55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146" y="28905990"/>
            <a:ext cx="453575" cy="453575"/>
          </a:xfrm>
          <a:prstGeom prst="rect">
            <a:avLst/>
          </a:prstGeom>
        </p:spPr>
      </p:pic>
      <p:pic>
        <p:nvPicPr>
          <p:cNvPr id="25" name="Picture 2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74A1FEF-F3BD-0783-17DF-4948BA3C5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5146" y="29449247"/>
            <a:ext cx="453575" cy="453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6DAB5-D95B-A293-A3A9-C9EDC0B4CDA1}"/>
              </a:ext>
            </a:extLst>
          </p:cNvPr>
          <p:cNvSpPr txBox="1"/>
          <p:nvPr/>
        </p:nvSpPr>
        <p:spPr>
          <a:xfrm>
            <a:off x="18731754" y="28931093"/>
            <a:ext cx="173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/s4nyam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50AF1A-60AA-3E68-B00A-7C39E488248E}"/>
              </a:ext>
            </a:extLst>
          </p:cNvPr>
          <p:cNvSpPr txBox="1"/>
          <p:nvPr/>
        </p:nvSpPr>
        <p:spPr>
          <a:xfrm>
            <a:off x="18731753" y="29491368"/>
            <a:ext cx="173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/s4nyam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223EFD-A7A1-6AEB-4657-D0E020A5A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2551" y="5478593"/>
            <a:ext cx="2413000" cy="1473200"/>
          </a:xfrm>
          <a:prstGeom prst="rect">
            <a:avLst/>
          </a:prstGeom>
        </p:spPr>
      </p:pic>
      <p:pic>
        <p:nvPicPr>
          <p:cNvPr id="1043" name="Picture 2">
            <a:extLst>
              <a:ext uri="{FF2B5EF4-FFF2-40B4-BE49-F238E27FC236}">
                <a16:creationId xmlns:a16="http://schemas.microsoft.com/office/drawing/2014/main" id="{3C0B0A14-A4B4-2ED4-BE48-AA496A11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401" y="7344412"/>
            <a:ext cx="6408419" cy="213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D5A09387-0856-1499-1C66-32F7EB75A587}"/>
              </a:ext>
            </a:extLst>
          </p:cNvPr>
          <p:cNvSpPr txBox="1"/>
          <p:nvPr/>
        </p:nvSpPr>
        <p:spPr>
          <a:xfrm>
            <a:off x="11542551" y="12590540"/>
            <a:ext cx="17587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How kernel is developed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F9FB1D77-1A27-5F27-60A5-AE238EA81B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210" r="3210"/>
          <a:stretch/>
        </p:blipFill>
        <p:spPr>
          <a:xfrm>
            <a:off x="9217315" y="10618165"/>
            <a:ext cx="1667767" cy="1769532"/>
          </a:xfrm>
          <a:prstGeom prst="rect">
            <a:avLst/>
          </a:prstGeom>
        </p:spPr>
      </p:pic>
      <p:sp>
        <p:nvSpPr>
          <p:cNvPr id="1056" name="TextBox 1055">
            <a:extLst>
              <a:ext uri="{FF2B5EF4-FFF2-40B4-BE49-F238E27FC236}">
                <a16:creationId xmlns:a16="http://schemas.microsoft.com/office/drawing/2014/main" id="{6886BBF2-D1BA-36BA-02BD-F3E5862B3F33}"/>
              </a:ext>
            </a:extLst>
          </p:cNvPr>
          <p:cNvSpPr txBox="1"/>
          <p:nvPr/>
        </p:nvSpPr>
        <p:spPr>
          <a:xfrm>
            <a:off x="9225247" y="12431173"/>
            <a:ext cx="17587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Kernel with varying mu</a:t>
            </a:r>
          </a:p>
        </p:txBody>
      </p: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6C094A1F-F69A-C78A-E502-0DF68982B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62" r="2562"/>
          <a:stretch/>
        </p:blipFill>
        <p:spPr>
          <a:xfrm>
            <a:off x="7140718" y="10552199"/>
            <a:ext cx="1758766" cy="1878974"/>
          </a:xfrm>
          <a:prstGeom prst="rect">
            <a:avLst/>
          </a:prstGeom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7F3F3B6-66FC-515A-92DB-759103CB0844}"/>
              </a:ext>
            </a:extLst>
          </p:cNvPr>
          <p:cNvCxnSpPr>
            <a:cxnSpLocks/>
          </p:cNvCxnSpPr>
          <p:nvPr/>
        </p:nvCxnSpPr>
        <p:spPr>
          <a:xfrm>
            <a:off x="9004599" y="10558878"/>
            <a:ext cx="0" cy="21161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BB066871-7E9C-6DDB-96D8-7271A4C57C1B}"/>
              </a:ext>
            </a:extLst>
          </p:cNvPr>
          <p:cNvSpPr txBox="1"/>
          <p:nvPr/>
        </p:nvSpPr>
        <p:spPr>
          <a:xfrm>
            <a:off x="7132786" y="12431173"/>
            <a:ext cx="17587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Kernel with varying sigma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F4069D8-F745-6AED-30BC-6522D1B2F45C}"/>
              </a:ext>
            </a:extLst>
          </p:cNvPr>
          <p:cNvSpPr txBox="1"/>
          <p:nvPr/>
        </p:nvSpPr>
        <p:spPr>
          <a:xfrm>
            <a:off x="11559625" y="10334665"/>
            <a:ext cx="17587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Mu = 0.5, sigma=0.15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193FDA11-0EB5-0547-0151-EBB38F1F8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38" b="638"/>
          <a:stretch/>
        </p:blipFill>
        <p:spPr>
          <a:xfrm>
            <a:off x="11062553" y="10675987"/>
            <a:ext cx="3091903" cy="1827966"/>
          </a:xfrm>
          <a:prstGeom prst="rect">
            <a:avLst/>
          </a:prstGeom>
        </p:spPr>
      </p:pic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4D18715-B148-EF70-58AC-9984DE962E17}"/>
              </a:ext>
            </a:extLst>
          </p:cNvPr>
          <p:cNvCxnSpPr>
            <a:cxnSpLocks/>
          </p:cNvCxnSpPr>
          <p:nvPr/>
        </p:nvCxnSpPr>
        <p:spPr>
          <a:xfrm>
            <a:off x="10984013" y="10558878"/>
            <a:ext cx="0" cy="21161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9" name="TextBox 1078">
            <a:extLst>
              <a:ext uri="{FF2B5EF4-FFF2-40B4-BE49-F238E27FC236}">
                <a16:creationId xmlns:a16="http://schemas.microsoft.com/office/drawing/2014/main" id="{AD06AED5-A41F-FDB8-8407-BD37D2270B34}"/>
              </a:ext>
            </a:extLst>
          </p:cNvPr>
          <p:cNvSpPr txBox="1"/>
          <p:nvPr/>
        </p:nvSpPr>
        <p:spPr>
          <a:xfrm>
            <a:off x="7348395" y="9531041"/>
            <a:ext cx="297526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Kernel Function</a:t>
            </a:r>
          </a:p>
        </p:txBody>
      </p:sp>
      <p:sp>
        <p:nvSpPr>
          <p:cNvPr id="1081" name="Content Placeholder 2">
            <a:extLst>
              <a:ext uri="{FF2B5EF4-FFF2-40B4-BE49-F238E27FC236}">
                <a16:creationId xmlns:a16="http://schemas.microsoft.com/office/drawing/2014/main" id="{D7A606E9-579C-3946-9DDA-3BF9A4058083}"/>
              </a:ext>
            </a:extLst>
          </p:cNvPr>
          <p:cNvSpPr txBox="1">
            <a:spLocks/>
          </p:cNvSpPr>
          <p:nvPr/>
        </p:nvSpPr>
        <p:spPr>
          <a:xfrm>
            <a:off x="14630400" y="10175362"/>
            <a:ext cx="6030191" cy="269316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Smooth and blur</a:t>
            </a:r>
          </a:p>
          <a:p>
            <a:r>
              <a:rPr lang="en-US" sz="1800" dirty="0"/>
              <a:t>Influence of neighboring pixels</a:t>
            </a:r>
          </a:p>
          <a:p>
            <a:r>
              <a:rPr lang="en-US" sz="1800" dirty="0"/>
              <a:t>Weighted importance to neighboring pixels and gradually reduced importance to distant pixels.</a:t>
            </a:r>
          </a:p>
          <a:p>
            <a:r>
              <a:rPr lang="en-US" sz="1800" dirty="0"/>
              <a:t>Convolution operation</a:t>
            </a:r>
          </a:p>
          <a:p>
            <a:r>
              <a:rPr lang="en-US" sz="1800" dirty="0"/>
              <a:t>Input: distance, mu, sigma</a:t>
            </a:r>
          </a:p>
          <a:p>
            <a:r>
              <a:rPr lang="en-US" sz="1800" dirty="0"/>
              <a:t>Operation</a:t>
            </a:r>
          </a:p>
          <a:p>
            <a:pPr lvl="1"/>
            <a:r>
              <a:rPr lang="en-US" sz="1400" dirty="0"/>
              <a:t>Find radius, initialize empty mesh grid of coordinates</a:t>
            </a:r>
          </a:p>
          <a:p>
            <a:pPr lvl="1"/>
            <a:r>
              <a:rPr lang="en-US" sz="1400" dirty="0"/>
              <a:t>calculate the distances of each coordinate from the center and apply a mask to filter out values outside the desired radius</a:t>
            </a:r>
          </a:p>
          <a:p>
            <a:r>
              <a:rPr lang="en-US" sz="1800" dirty="0"/>
              <a:t>Output: Kernel array</a:t>
            </a:r>
          </a:p>
          <a:p>
            <a:endParaRPr lang="en-US" sz="1800" dirty="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428D702E-B484-464E-4496-19CB51C272FE}"/>
              </a:ext>
            </a:extLst>
          </p:cNvPr>
          <p:cNvSpPr txBox="1"/>
          <p:nvPr/>
        </p:nvSpPr>
        <p:spPr>
          <a:xfrm>
            <a:off x="14455960" y="4637032"/>
            <a:ext cx="2975269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Growth Function</a:t>
            </a:r>
          </a:p>
        </p:txBody>
      </p:sp>
      <p:pic>
        <p:nvPicPr>
          <p:cNvPr id="1088" name="Picture 1087">
            <a:extLst>
              <a:ext uri="{FF2B5EF4-FFF2-40B4-BE49-F238E27FC236}">
                <a16:creationId xmlns:a16="http://schemas.microsoft.com/office/drawing/2014/main" id="{5E0D616E-0946-0C89-4A3C-360B4EDF91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94437" y="7571199"/>
            <a:ext cx="3847652" cy="2308591"/>
          </a:xfrm>
          <a:prstGeom prst="rect">
            <a:avLst/>
          </a:prstGeom>
        </p:spPr>
      </p:pic>
      <p:sp>
        <p:nvSpPr>
          <p:cNvPr id="1089" name="Content Placeholder 2">
            <a:extLst>
              <a:ext uri="{FF2B5EF4-FFF2-40B4-BE49-F238E27FC236}">
                <a16:creationId xmlns:a16="http://schemas.microsoft.com/office/drawing/2014/main" id="{72987CA3-9D3D-9E4C-0A10-3D8C842D4E7A}"/>
              </a:ext>
            </a:extLst>
          </p:cNvPr>
          <p:cNvSpPr txBox="1">
            <a:spLocks/>
          </p:cNvSpPr>
          <p:nvPr/>
        </p:nvSpPr>
        <p:spPr>
          <a:xfrm>
            <a:off x="14417132" y="5141310"/>
            <a:ext cx="5802262" cy="3567112"/>
          </a:xfrm>
          <a:prstGeom prst="rect">
            <a:avLst/>
          </a:prstGeom>
        </p:spPr>
        <p:txBody>
          <a:bodyPr>
            <a:normAutofit/>
          </a:bodyPr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Update board</a:t>
            </a:r>
          </a:p>
          <a:p>
            <a:r>
              <a:rPr lang="en-US" sz="1600"/>
              <a:t>It takes an input array representing the neighborhood sum and uses a Gaussian function to calculate the growth value for each element.</a:t>
            </a:r>
          </a:p>
          <a:p>
            <a:r>
              <a:rPr lang="en-GB" sz="1600">
                <a:latin typeface="NimbusRomNo9L"/>
              </a:rPr>
              <a:t>This function provides a smooth and continuous function that gradually changes the board state in a more fluid like manner. </a:t>
            </a:r>
          </a:p>
          <a:p>
            <a:r>
              <a:rPr lang="en-GB" sz="1600">
                <a:latin typeface="NimbusRomNo9L"/>
              </a:rPr>
              <a:t>By adjusting the mean and standard deviation parameters of the Gaussian function, each cell’s growth or decay can be precisely controlled allowing wide range of patterns.</a:t>
            </a:r>
            <a:endParaRPr lang="en-GB" sz="1600" dirty="0">
              <a:latin typeface="NimbusRomNo9L"/>
            </a:endParaRPr>
          </a:p>
        </p:txBody>
      </p:sp>
      <p:pic>
        <p:nvPicPr>
          <p:cNvPr id="1090" name="Picture 108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4C1E5E0-2042-0F30-F83D-F4F4E8404C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499" y="13926385"/>
            <a:ext cx="3190944" cy="6338766"/>
          </a:xfrm>
          <a:prstGeom prst="rect">
            <a:avLst/>
          </a:prstGeom>
        </p:spPr>
      </p:pic>
      <p:pic>
        <p:nvPicPr>
          <p:cNvPr id="1091" name="Picture 109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83470FB-D7D0-27AC-A0DF-E5014A8446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5063" y="14141583"/>
            <a:ext cx="5922479" cy="2333915"/>
          </a:xfrm>
          <a:prstGeom prst="rect">
            <a:avLst/>
          </a:prstGeom>
        </p:spPr>
      </p:pic>
      <p:pic>
        <p:nvPicPr>
          <p:cNvPr id="1092" name="Picture 1091" descr="A picture containing pattern, line, art, weaving&#10;&#10;Description automatically generated">
            <a:extLst>
              <a:ext uri="{FF2B5EF4-FFF2-40B4-BE49-F238E27FC236}">
                <a16:creationId xmlns:a16="http://schemas.microsoft.com/office/drawing/2014/main" id="{C8A58621-EE57-DB73-10A9-59D8F36F10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3835" y="16739862"/>
            <a:ext cx="5922479" cy="1258143"/>
          </a:xfrm>
          <a:prstGeom prst="rect">
            <a:avLst/>
          </a:prstGeom>
        </p:spPr>
      </p:pic>
      <p:pic>
        <p:nvPicPr>
          <p:cNvPr id="1094" name="Picture 1093">
            <a:extLst>
              <a:ext uri="{FF2B5EF4-FFF2-40B4-BE49-F238E27FC236}">
                <a16:creationId xmlns:a16="http://schemas.microsoft.com/office/drawing/2014/main" id="{8A6BF7E0-9D50-BA0D-FC70-337D6C890E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4294" y="18179322"/>
            <a:ext cx="6399370" cy="2476443"/>
          </a:xfrm>
          <a:prstGeom prst="rect">
            <a:avLst/>
          </a:prstGeom>
        </p:spPr>
      </p:pic>
      <p:pic>
        <p:nvPicPr>
          <p:cNvPr id="1095" name="Picture 1094">
            <a:extLst>
              <a:ext uri="{FF2B5EF4-FFF2-40B4-BE49-F238E27FC236}">
                <a16:creationId xmlns:a16="http://schemas.microsoft.com/office/drawing/2014/main" id="{8B1AADF6-D930-3793-BC2A-E7E03C9D9B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62054" y="14380579"/>
            <a:ext cx="6001671" cy="2894120"/>
          </a:xfrm>
          <a:prstGeom prst="rect">
            <a:avLst/>
          </a:prstGeom>
        </p:spPr>
      </p:pic>
      <p:pic>
        <p:nvPicPr>
          <p:cNvPr id="1097" name="Picture 1096">
            <a:extLst>
              <a:ext uri="{FF2B5EF4-FFF2-40B4-BE49-F238E27FC236}">
                <a16:creationId xmlns:a16="http://schemas.microsoft.com/office/drawing/2014/main" id="{456317D7-D57C-89D3-DCF7-D7E79B9D976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0464097" y="18338896"/>
            <a:ext cx="2240476" cy="2240476"/>
          </a:xfrm>
          <a:prstGeom prst="rect">
            <a:avLst/>
          </a:prstGeom>
        </p:spPr>
      </p:pic>
      <p:sp>
        <p:nvSpPr>
          <p:cNvPr id="1099" name="Content Placeholder 2">
            <a:extLst>
              <a:ext uri="{FF2B5EF4-FFF2-40B4-BE49-F238E27FC236}">
                <a16:creationId xmlns:a16="http://schemas.microsoft.com/office/drawing/2014/main" id="{6679EE1F-444D-2A8D-E5E7-16B836484E41}"/>
              </a:ext>
            </a:extLst>
          </p:cNvPr>
          <p:cNvSpPr txBox="1">
            <a:spLocks/>
          </p:cNvSpPr>
          <p:nvPr/>
        </p:nvSpPr>
        <p:spPr>
          <a:xfrm>
            <a:off x="1226312" y="20464247"/>
            <a:ext cx="2240476" cy="3394472"/>
          </a:xfrm>
          <a:prstGeom prst="rect">
            <a:avLst/>
          </a:prstGeom>
        </p:spPr>
        <p:txBody>
          <a:bodyPr/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Conclusion</a:t>
            </a:r>
          </a:p>
          <a:p>
            <a:pPr lvl="1"/>
            <a:r>
              <a:rPr lang="en-US" sz="1400" dirty="0"/>
              <a:t>Reproduced Standard Lenia</a:t>
            </a:r>
          </a:p>
          <a:p>
            <a:pPr lvl="1"/>
            <a:r>
              <a:rPr lang="en-US" sz="1400" dirty="0"/>
              <a:t>Setup EC with three fitness: </a:t>
            </a:r>
            <a:r>
              <a:rPr lang="en-US" sz="1400" dirty="0" err="1"/>
              <a:t>VoT</a:t>
            </a:r>
            <a:r>
              <a:rPr lang="en-US" sz="1400" dirty="0"/>
              <a:t>, AE, and </a:t>
            </a:r>
            <a:r>
              <a:rPr lang="en-US" sz="1400" dirty="0" err="1"/>
              <a:t>AEVoT</a:t>
            </a:r>
            <a:endParaRPr lang="en-US" sz="1400" dirty="0"/>
          </a:p>
          <a:p>
            <a:pPr lvl="1"/>
            <a:r>
              <a:rPr lang="en-US" sz="1400" dirty="0"/>
              <a:t>We ran 27 standard known configuration experiments</a:t>
            </a:r>
          </a:p>
          <a:p>
            <a:pPr lvl="1"/>
            <a:r>
              <a:rPr lang="en-US" sz="1400" dirty="0"/>
              <a:t>5 known kernel experiments</a:t>
            </a:r>
          </a:p>
          <a:p>
            <a:pPr lvl="1"/>
            <a:r>
              <a:rPr lang="en-US" sz="1400" dirty="0"/>
              <a:t>2 long generation size experiments</a:t>
            </a:r>
          </a:p>
          <a:p>
            <a:pPr lvl="1"/>
            <a:r>
              <a:rPr lang="en-US" sz="1400" dirty="0"/>
              <a:t>Five-fold validation</a:t>
            </a:r>
          </a:p>
          <a:p>
            <a:pPr lvl="1"/>
            <a:r>
              <a:rPr lang="en-US" sz="1400" dirty="0"/>
              <a:t>Discovered a ring forming bacteria</a:t>
            </a:r>
          </a:p>
        </p:txBody>
      </p:sp>
      <p:pic>
        <p:nvPicPr>
          <p:cNvPr id="1100" name="Picture 2">
            <a:extLst>
              <a:ext uri="{FF2B5EF4-FFF2-40B4-BE49-F238E27FC236}">
                <a16:creationId xmlns:a16="http://schemas.microsoft.com/office/drawing/2014/main" id="{9CF53133-AF9B-B829-51C7-63EFB10D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12845007" y="18278427"/>
            <a:ext cx="2300946" cy="23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4">
            <a:extLst>
              <a:ext uri="{FF2B5EF4-FFF2-40B4-BE49-F238E27FC236}">
                <a16:creationId xmlns:a16="http://schemas.microsoft.com/office/drawing/2014/main" id="{4F4F5A22-1C19-4394-043B-F8BCBCB49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15673702" y="18204577"/>
            <a:ext cx="3975262" cy="23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1104">
            <a:extLst>
              <a:ext uri="{FF2B5EF4-FFF2-40B4-BE49-F238E27FC236}">
                <a16:creationId xmlns:a16="http://schemas.microsoft.com/office/drawing/2014/main" id="{EDD2E918-044D-7344-DA96-5B9A397ADE6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74399" y="20906411"/>
            <a:ext cx="7658100" cy="2057400"/>
          </a:xfrm>
          <a:prstGeom prst="rect">
            <a:avLst/>
          </a:prstGeom>
        </p:spPr>
      </p:pic>
      <p:pic>
        <p:nvPicPr>
          <p:cNvPr id="1107" name="Picture 1106">
            <a:extLst>
              <a:ext uri="{FF2B5EF4-FFF2-40B4-BE49-F238E27FC236}">
                <a16:creationId xmlns:a16="http://schemas.microsoft.com/office/drawing/2014/main" id="{890E105F-0545-B9DC-076D-2A4C99D1AF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31874" y="20885013"/>
            <a:ext cx="4423852" cy="4208739"/>
          </a:xfrm>
          <a:prstGeom prst="rect">
            <a:avLst/>
          </a:prstGeom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95B8384E-3C6D-FAD0-01F2-3D0DF9B8F6F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50025" y="20885013"/>
            <a:ext cx="3547560" cy="4287264"/>
          </a:xfrm>
          <a:prstGeom prst="rect">
            <a:avLst/>
          </a:prstGeom>
        </p:spPr>
      </p:pic>
      <p:sp>
        <p:nvSpPr>
          <p:cNvPr id="1110" name="Content Placeholder 2">
            <a:extLst>
              <a:ext uri="{FF2B5EF4-FFF2-40B4-BE49-F238E27FC236}">
                <a16:creationId xmlns:a16="http://schemas.microsoft.com/office/drawing/2014/main" id="{F0EF7F2C-693E-BA75-C979-10E81B307055}"/>
              </a:ext>
            </a:extLst>
          </p:cNvPr>
          <p:cNvSpPr txBox="1">
            <a:spLocks/>
          </p:cNvSpPr>
          <p:nvPr/>
        </p:nvSpPr>
        <p:spPr>
          <a:xfrm>
            <a:off x="16163725" y="14103772"/>
            <a:ext cx="4355807" cy="3394472"/>
          </a:xfrm>
          <a:prstGeom prst="rect">
            <a:avLst/>
          </a:prstGeom>
        </p:spPr>
        <p:txBody>
          <a:bodyPr/>
          <a:lstStyle>
            <a:lvl1pPr marL="342872" indent="-34287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1pPr>
            <a:lvl2pPr marL="742890" indent="-285727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2pPr>
            <a:lvl3pPr marL="1142908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3pPr>
            <a:lvl4pPr marL="1600071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4pPr>
            <a:lvl5pPr marL="2057234" indent="-228582" algn="l" defTabSz="457163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Source Sans Pro"/>
                <a:ea typeface="+mn-ea"/>
                <a:cs typeface="+mn-cs"/>
              </a:defRPr>
            </a:lvl5pPr>
            <a:lvl6pPr marL="2514397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0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3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86" indent="-228582" algn="l" defTabSz="4571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VoT</a:t>
            </a:r>
            <a:r>
              <a:rPr lang="en-US" sz="1800" dirty="0"/>
              <a:t>: Complexity in </a:t>
            </a:r>
            <a:r>
              <a:rPr lang="en-US" sz="1800" dirty="0" err="1"/>
              <a:t>VoT</a:t>
            </a:r>
            <a:r>
              <a:rPr lang="en-US" sz="1800" dirty="0"/>
              <a:t> is roughly estimated by tracking active cell counts on the board, offering insights into system dynamics and trends.</a:t>
            </a:r>
          </a:p>
          <a:p>
            <a:r>
              <a:rPr lang="en-US" sz="1800" dirty="0"/>
              <a:t>AE: In both </a:t>
            </a:r>
            <a:r>
              <a:rPr lang="en-US" sz="1800" dirty="0" err="1"/>
              <a:t>VoT</a:t>
            </a:r>
            <a:r>
              <a:rPr lang="en-US" sz="1800" dirty="0"/>
              <a:t> and AE, complexity is assessed through encoding the current Lenia board state into a lower-dimensional space and measuring the information lost during reconstruction, with higher loss indicating complexity.</a:t>
            </a:r>
          </a:p>
        </p:txBody>
      </p:sp>
      <p:pic>
        <p:nvPicPr>
          <p:cNvPr id="1112" name="Picture 1111">
            <a:extLst>
              <a:ext uri="{FF2B5EF4-FFF2-40B4-BE49-F238E27FC236}">
                <a16:creationId xmlns:a16="http://schemas.microsoft.com/office/drawing/2014/main" id="{17616430-3BC3-FCB2-868F-F37984F7A36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54895" y="23109563"/>
            <a:ext cx="2036746" cy="2001014"/>
          </a:xfrm>
          <a:prstGeom prst="rect">
            <a:avLst/>
          </a:prstGeom>
        </p:spPr>
      </p:pic>
      <p:pic>
        <p:nvPicPr>
          <p:cNvPr id="1114" name="Picture 1113">
            <a:extLst>
              <a:ext uri="{FF2B5EF4-FFF2-40B4-BE49-F238E27FC236}">
                <a16:creationId xmlns:a16="http://schemas.microsoft.com/office/drawing/2014/main" id="{F67B08F5-8D8C-C2EE-099C-3A6548A7F69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95750" y="23096941"/>
            <a:ext cx="2124121" cy="2062253"/>
          </a:xfrm>
          <a:prstGeom prst="rect">
            <a:avLst/>
          </a:prstGeom>
        </p:spPr>
      </p:pic>
      <p:pic>
        <p:nvPicPr>
          <p:cNvPr id="1116" name="Picture 1115">
            <a:extLst>
              <a:ext uri="{FF2B5EF4-FFF2-40B4-BE49-F238E27FC236}">
                <a16:creationId xmlns:a16="http://schemas.microsoft.com/office/drawing/2014/main" id="{7B6EC839-8C8B-AA08-0F13-B9F9CD399B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98428" y="23089420"/>
            <a:ext cx="2350182" cy="2021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F004A-36B7-78E3-CA0E-BDD464EEA5A9}"/>
              </a:ext>
            </a:extLst>
          </p:cNvPr>
          <p:cNvSpPr txBox="1"/>
          <p:nvPr/>
        </p:nvSpPr>
        <p:spPr>
          <a:xfrm>
            <a:off x="1226312" y="28629717"/>
            <a:ext cx="14745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delle Sans Devanagari" panose="02000503000000020004" pitchFamily="2" charset="-78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 with it: </a:t>
            </a:r>
            <a:r>
              <a:rPr lang="en-US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delle Sans Devanagari" panose="02000503000000020004" pitchFamily="2" charset="-78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https://s4nyam.github.io/evolenia</a:t>
            </a:r>
            <a:endParaRPr lang="en-US" sz="4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delle Sans Devanagari" panose="02000503000000020004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C8B5B-AC7B-09A7-6852-A49EAAED6E64}"/>
              </a:ext>
            </a:extLst>
          </p:cNvPr>
          <p:cNvSpPr txBox="1"/>
          <p:nvPr/>
        </p:nvSpPr>
        <p:spPr>
          <a:xfrm>
            <a:off x="1198386" y="29376413"/>
            <a:ext cx="14745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delle Sans Devanagari" panose="02000503000000020004" pitchFamily="2" charset="-78"/>
              </a:rPr>
              <a:t>Lab Details: https://</a:t>
            </a:r>
            <a:r>
              <a:rPr lang="en-US" sz="48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delle Sans Devanagari" panose="02000503000000020004" pitchFamily="2" charset="-78"/>
              </a:rPr>
              <a:t>www.nichele.eu</a:t>
            </a:r>
            <a:r>
              <a:rPr lang="en-US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delle Sans Devanagari" panose="02000503000000020004" pitchFamily="2" charset="-78"/>
              </a:rPr>
              <a:t>/</a:t>
            </a:r>
            <a:r>
              <a:rPr lang="en-US" sz="48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delle Sans Devanagari" panose="02000503000000020004" pitchFamily="2" charset="-78"/>
              </a:rPr>
              <a:t>lab.html</a:t>
            </a:r>
            <a:endParaRPr lang="en-US" sz="4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0423901"/>
      </p:ext>
    </p:extLst>
  </p:cSld>
  <p:clrMapOvr>
    <a:masterClrMapping/>
  </p:clrMapOvr>
</p:sld>
</file>

<file path=ppt/theme/theme1.xml><?xml version="1.0" encoding="utf-8"?>
<a:theme xmlns:a="http://schemas.openxmlformats.org/drawingml/2006/main" name="HIOF-template-7.13.Presentasjonsmal-NOR-v.0.0.2">
  <a:themeElements>
    <a:clrScheme name="HIOF-palett">
      <a:dk1>
        <a:srgbClr val="101820"/>
      </a:dk1>
      <a:lt1>
        <a:srgbClr val="101820"/>
      </a:lt1>
      <a:dk2>
        <a:srgbClr val="EDEBE9"/>
      </a:dk2>
      <a:lt2>
        <a:srgbClr val="FFFFFF"/>
      </a:lt2>
      <a:accent1>
        <a:srgbClr val="3CBFAE"/>
      </a:accent1>
      <a:accent2>
        <a:srgbClr val="C76D62"/>
      </a:accent2>
      <a:accent3>
        <a:srgbClr val="457A7C"/>
      </a:accent3>
      <a:accent4>
        <a:srgbClr val="D7D2CB"/>
      </a:accent4>
      <a:accent5>
        <a:srgbClr val="978794"/>
      </a:accent5>
      <a:accent6>
        <a:srgbClr val="C0B8B0"/>
      </a:accent6>
      <a:hlink>
        <a:srgbClr val="457A7C"/>
      </a:hlink>
      <a:folHlink>
        <a:srgbClr val="3CBFAE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13095F8-035D-B747-8442-A5ADAA1B1291}" vid="{27245D37-267D-704C-915E-46C6BF2E1A2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HIOF-template-7.13.Presentasjonsmal-NOR-v.0.0</Template>
  <TotalTime>830</TotalTime>
  <Words>786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NimbusRomNo9L</vt:lpstr>
      <vt:lpstr>Source Sans Pro</vt:lpstr>
      <vt:lpstr>HIOF-template-7.13.Presentasjonsmal-NOR-v.0.0.2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Sanyam Jain</dc:creator>
  <cp:keywords/>
  <dc:description/>
  <cp:lastModifiedBy>Sanyam Jain</cp:lastModifiedBy>
  <cp:revision>286</cp:revision>
  <dcterms:created xsi:type="dcterms:W3CDTF">2023-05-16T14:17:50Z</dcterms:created>
  <dcterms:modified xsi:type="dcterms:W3CDTF">2023-09-25T09:42:38Z</dcterms:modified>
  <cp:category/>
</cp:coreProperties>
</file>